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879" r:id="rId2"/>
    <p:sldMasterId id="2147483945" r:id="rId3"/>
    <p:sldMasterId id="2147484578" r:id="rId4"/>
  </p:sldMasterIdLst>
  <p:notesMasterIdLst>
    <p:notesMasterId r:id="rId32"/>
  </p:notesMasterIdLst>
  <p:sldIdLst>
    <p:sldId id="256" r:id="rId5"/>
    <p:sldId id="257" r:id="rId6"/>
    <p:sldId id="283" r:id="rId7"/>
    <p:sldId id="284" r:id="rId8"/>
    <p:sldId id="259" r:id="rId9"/>
    <p:sldId id="258" r:id="rId10"/>
    <p:sldId id="260" r:id="rId11"/>
    <p:sldId id="261" r:id="rId12"/>
    <p:sldId id="276" r:id="rId13"/>
    <p:sldId id="277" r:id="rId14"/>
    <p:sldId id="263" r:id="rId15"/>
    <p:sldId id="279" r:id="rId16"/>
    <p:sldId id="262" r:id="rId17"/>
    <p:sldId id="266" r:id="rId18"/>
    <p:sldId id="264" r:id="rId19"/>
    <p:sldId id="282" r:id="rId20"/>
    <p:sldId id="265" r:id="rId21"/>
    <p:sldId id="285" r:id="rId22"/>
    <p:sldId id="286" r:id="rId23"/>
    <p:sldId id="269" r:id="rId24"/>
    <p:sldId id="267" r:id="rId25"/>
    <p:sldId id="268" r:id="rId26"/>
    <p:sldId id="270" r:id="rId27"/>
    <p:sldId id="272" r:id="rId28"/>
    <p:sldId id="274" r:id="rId29"/>
    <p:sldId id="275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288" autoAdjust="0"/>
  </p:normalViewPr>
  <p:slideViewPr>
    <p:cSldViewPr snapToGrid="0">
      <p:cViewPr varScale="1">
        <p:scale>
          <a:sx n="75" d="100"/>
          <a:sy n="75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81363-0D2B-44B3-B4B2-39404A331952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98D97-FA75-4507-ADAD-3F4867B4F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0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23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This is our information trail frameworks, which includes Game data collection (telemetry) method. </a:t>
            </a:r>
          </a:p>
          <a:p>
            <a:pPr marL="228600" indent="-228600">
              <a:buAutoNum type="arabicPeriod"/>
            </a:pPr>
            <a:r>
              <a:rPr lang="en-US" baseline="0" dirty="0"/>
              <a:t>And another intendent program called </a:t>
            </a:r>
            <a:r>
              <a:rPr lang="en-US" baseline="0" dirty="0" err="1"/>
              <a:t>PeTra</a:t>
            </a:r>
            <a:r>
              <a:rPr lang="en-US" baseline="0" dirty="0"/>
              <a:t> (Performance Tracking Report assistant) to visualize the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3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Here is a short video clip that briefly demonstrate the information trail frameworks. </a:t>
            </a:r>
          </a:p>
          <a:p>
            <a:pPr marL="228600" indent="-228600">
              <a:buAutoNum type="arabicPeriod"/>
            </a:pPr>
            <a:r>
              <a:rPr lang="en-US" baseline="0" dirty="0"/>
              <a:t>On the left is the game play session and on the right is the </a:t>
            </a:r>
            <a:r>
              <a:rPr lang="en-US" baseline="0" dirty="0" err="1"/>
              <a:t>petra</a:t>
            </a:r>
            <a:r>
              <a:rPr lang="en-US" baseline="0" dirty="0"/>
              <a:t> (which is our visualization program).</a:t>
            </a:r>
          </a:p>
          <a:p>
            <a:pPr marL="228600" indent="-228600">
              <a:buAutoNum type="arabicPeriod"/>
            </a:pPr>
            <a:r>
              <a:rPr lang="en-US" baseline="0" dirty="0"/>
              <a:t>Okay, lets see how it works. (play)</a:t>
            </a:r>
          </a:p>
          <a:p>
            <a:pPr marL="228600" indent="-228600">
              <a:buAutoNum type="arabicPeriod"/>
            </a:pPr>
            <a:r>
              <a:rPr lang="en-US" baseline="0" dirty="0"/>
              <a:t>(end) as you can see, while player exploring in the game world, we can track their actions (or game events) and visualize them by using </a:t>
            </a:r>
            <a:r>
              <a:rPr lang="en-US" baseline="0" dirty="0" err="1"/>
              <a:t>petra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4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r>
              <a:rPr lang="en-US" i="1" dirty="0"/>
              <a:t>please…</a:t>
            </a:r>
          </a:p>
          <a:p>
            <a:pPr marL="685800" lvl="1" indent="-228600">
              <a:buAutoNum type="arabicPeriod"/>
            </a:pPr>
            <a:r>
              <a:rPr lang="en-US" i="1" dirty="0"/>
              <a:t>According</a:t>
            </a:r>
            <a:r>
              <a:rPr lang="en-US" i="1" baseline="0" dirty="0"/>
              <a:t> to Dreyfus and Dreyfus, Com…………</a:t>
            </a:r>
          </a:p>
          <a:p>
            <a:pPr marL="685800" lvl="1" indent="-228600">
              <a:buAutoNum type="arabicPeriod"/>
            </a:pPr>
            <a:r>
              <a:rPr lang="en-US" i="1" baseline="0" dirty="0"/>
              <a:t>Which is the data we collected from previous demo.</a:t>
            </a:r>
          </a:p>
          <a:p>
            <a:pPr marL="685800" lvl="1" indent="-228600">
              <a:buAutoNum type="arabicPeriod"/>
            </a:pPr>
            <a:r>
              <a:rPr lang="en-US" i="1" baseline="0" dirty="0"/>
              <a:t>To approach this, we have follow the steps.</a:t>
            </a:r>
          </a:p>
          <a:p>
            <a:pPr marL="685800" lvl="1" indent="-228600">
              <a:buAutoNum type="arabicPeriod"/>
            </a:pPr>
            <a:r>
              <a:rPr lang="en-US" i="1" baseline="0" dirty="0"/>
              <a:t>First. Second, third, we perform…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87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So how do we get player’s </a:t>
            </a:r>
            <a:r>
              <a:rPr lang="en-US" baseline="0" dirty="0" err="1"/>
              <a:t>coa</a:t>
            </a:r>
            <a:r>
              <a:rPr lang="en-US" baseline="0" dirty="0"/>
              <a:t>, in this example, we have two routes, we define blue as expert route and orange as player’s route.</a:t>
            </a:r>
          </a:p>
          <a:p>
            <a:pPr marL="228600" indent="-228600">
              <a:buAutoNum type="arabicPeriod"/>
            </a:pPr>
            <a:r>
              <a:rPr lang="en-US" baseline="0" dirty="0"/>
              <a:t>Then we code their route and get the COAs string. ABG… ABH…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6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 this study, we used cosine similarity as our major index.</a:t>
            </a:r>
          </a:p>
          <a:p>
            <a:pPr marL="228600" indent="-228600">
              <a:buAutoNum type="arabicPeriod"/>
            </a:pPr>
            <a:r>
              <a:rPr lang="en-US" baseline="0" dirty="0"/>
              <a:t>You can also choose different similarity indices, please refer to our other studies.</a:t>
            </a:r>
          </a:p>
          <a:p>
            <a:pPr marL="228600" indent="-228600">
              <a:buAutoNum type="arabicPeriod"/>
            </a:pPr>
            <a:r>
              <a:rPr lang="en-US" baseline="0" dirty="0"/>
              <a:t>The Similarity coefficient … ranges…</a:t>
            </a:r>
          </a:p>
          <a:p>
            <a:pPr marL="228600" indent="-228600">
              <a:buAutoNum type="arabicPeriod"/>
            </a:pPr>
            <a:r>
              <a:rPr lang="en-US" baseline="0" dirty="0"/>
              <a:t>Value 1 or 100% means, or proficient</a:t>
            </a:r>
          </a:p>
          <a:p>
            <a:pPr marL="228600" indent="-228600">
              <a:buAutoNum type="arabicPeriod"/>
            </a:pPr>
            <a:r>
              <a:rPr lang="en-US" baseline="0" dirty="0"/>
              <a:t>While 0 or 0% means, most dissimilar from expert, or novice.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26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0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In this study, we</a:t>
            </a:r>
            <a:r>
              <a:rPr lang="en-US" baseline="0" dirty="0"/>
              <a:t> created a dudgeon style maze and first person perspective.</a:t>
            </a:r>
          </a:p>
          <a:p>
            <a:pPr marL="228600" indent="-228600">
              <a:buAutoNum type="arabicPeriod"/>
            </a:pPr>
            <a:r>
              <a:rPr lang="en-US" baseline="0" dirty="0"/>
              <a:t>We have 16 college student volunteers.</a:t>
            </a:r>
          </a:p>
          <a:p>
            <a:pPr marL="228600" indent="-228600">
              <a:buAutoNum type="arabicPeriod"/>
            </a:pPr>
            <a:r>
              <a:rPr lang="en-US" baseline="0" dirty="0"/>
              <a:t>The only objective in this game is to exit the maze as fast as you can, they have 1 hour, and play as many rounds as they want.</a:t>
            </a:r>
          </a:p>
          <a:p>
            <a:pPr marL="228600" indent="-228600">
              <a:buAutoNum type="arabicPeriod" startAt="4"/>
            </a:pPr>
            <a:r>
              <a:rPr lang="en-US" baseline="0" dirty="0"/>
              <a:t>There are two critical routes can lead player to the exit. </a:t>
            </a:r>
          </a:p>
          <a:p>
            <a:pPr marL="228600" indent="-228600">
              <a:buAutoNum type="arabicPeriod" startAt="4"/>
            </a:pPr>
            <a:r>
              <a:rPr lang="en-US" baseline="0" dirty="0"/>
              <a:t>Route A…</a:t>
            </a:r>
          </a:p>
          <a:p>
            <a:pPr marL="228600" indent="-228600">
              <a:buAutoNum type="arabicPeriod" startAt="4"/>
            </a:pPr>
            <a:r>
              <a:rPr lang="en-US" baseline="0" dirty="0"/>
              <a:t>Route B…we put an obstacle.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79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We then</a:t>
            </a:r>
            <a:r>
              <a:rPr lang="en-US" baseline="0" dirty="0"/>
              <a:t> used R and a package called “</a:t>
            </a:r>
            <a:r>
              <a:rPr lang="en-US" baseline="0" dirty="0" err="1"/>
              <a:t>stringdist</a:t>
            </a:r>
            <a:r>
              <a:rPr lang="en-US" baseline="0" dirty="0"/>
              <a:t>” to calculate cosine similarity.</a:t>
            </a:r>
          </a:p>
          <a:p>
            <a:pPr marL="228600" indent="-228600">
              <a:buAutoNum type="arabicPeriod"/>
            </a:pPr>
            <a:r>
              <a:rPr lang="en-US" baseline="0" dirty="0"/>
              <a:t>We also applied MSI for some profiles.</a:t>
            </a:r>
          </a:p>
          <a:p>
            <a:pPr marL="0" indent="0">
              <a:buNone/>
            </a:pPr>
            <a:r>
              <a:rPr lang="en-US" dirty="0"/>
              <a:t>3.</a:t>
            </a:r>
            <a:r>
              <a:rPr lang="en-US" baseline="0" dirty="0"/>
              <a:t>   Read…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7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Loh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6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8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3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31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2000" dirty="0"/>
              <a:t>Future research can possibly inform:</a:t>
            </a:r>
            <a:endParaRPr lang="en-US" sz="2000" dirty="0"/>
          </a:p>
          <a:p>
            <a:pPr lvl="1"/>
            <a:r>
              <a:rPr lang="x-none" sz="2000" dirty="0"/>
              <a:t>which surgeons are prone to stress during surgical operations</a:t>
            </a:r>
            <a:endParaRPr lang="en-US" sz="2000" dirty="0"/>
          </a:p>
          <a:p>
            <a:pPr lvl="1"/>
            <a:r>
              <a:rPr lang="x-none" sz="2000" dirty="0"/>
              <a:t>which pilots are less fit to perform Trans-Atlantic flights</a:t>
            </a:r>
            <a:endParaRPr lang="en-US" sz="2000" dirty="0"/>
          </a:p>
          <a:p>
            <a:pPr lvl="1"/>
            <a:r>
              <a:rPr lang="x-none" sz="2000" dirty="0"/>
              <a:t>which soldiers are better suited for training as Reconnaissance, Medics, and others.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49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8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2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7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5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2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96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8D97-FA75-4507-ADAD-3F4867B4FB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3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8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2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30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1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30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17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44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8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30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5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18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80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27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21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64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57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21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9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786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49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19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09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73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78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2193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9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1331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344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7058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33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8817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9027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3303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4072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722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7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4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6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2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3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2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6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45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33870" y="945308"/>
            <a:ext cx="11382209" cy="1230473"/>
          </a:xfrm>
        </p:spPr>
        <p:txBody>
          <a:bodyPr anchor="t">
            <a:noAutofit/>
          </a:bodyPr>
          <a:lstStyle/>
          <a:p>
            <a:pPr algn="ctr"/>
            <a:r>
              <a:rPr lang="en-US" sz="4000" cap="small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Players’ Gameplay Action-Decision Profiles to Prescribe Training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54466" y="2317478"/>
            <a:ext cx="9071076" cy="550505"/>
          </a:xfrm>
        </p:spPr>
        <p:txBody>
          <a:bodyPr>
            <a:noAutofit/>
          </a:bodyPr>
          <a:lstStyle/>
          <a:p>
            <a:r>
              <a:rPr lang="en-US" sz="2800" cap="sm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Training Costs with Serious Games Analytics</a:t>
            </a:r>
          </a:p>
        </p:txBody>
      </p:sp>
      <p:sp>
        <p:nvSpPr>
          <p:cNvPr id="4" name="矩形 3"/>
          <p:cNvSpPr/>
          <p:nvPr/>
        </p:nvSpPr>
        <p:spPr>
          <a:xfrm>
            <a:off x="4065552" y="3717976"/>
            <a:ext cx="7039328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2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Christian Sebastian Loh &amp; I-Hung Li</a:t>
            </a:r>
          </a:p>
          <a:p>
            <a:pPr algn="ctr">
              <a:spcBef>
                <a:spcPts val="18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Virtual Environment &amp; Reality Lab (V-Lab)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College of Education &amp; Human Services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Southern Illinois University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anose="02010600030101010101" pitchFamily="2" charset="-122"/>
              </a:rPr>
              <a:t>Carbondale, IL, USA.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23" y="3087878"/>
            <a:ext cx="3398687" cy="33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82515"/>
          </a:xfrm>
        </p:spPr>
        <p:txBody>
          <a:bodyPr/>
          <a:lstStyle/>
          <a:p>
            <a:r>
              <a:rPr lang="en-US" b="1" dirty="0"/>
              <a:t>WHY PRESCRIBE </a:t>
            </a:r>
            <a:r>
              <a:rPr lang="en-US" b="1" i="1" dirty="0"/>
              <a:t>OVER</a:t>
            </a:r>
            <a:r>
              <a:rPr lang="en-US" b="1" dirty="0"/>
              <a:t>-TRAINING?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3308"/>
            <a:ext cx="6517697" cy="428122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Research shown </a:t>
            </a:r>
            <a:r>
              <a:rPr lang="en-US" sz="2400" b="1" dirty="0"/>
              <a:t>Over-training </a:t>
            </a:r>
            <a:r>
              <a:rPr lang="en-US" sz="2400" dirty="0"/>
              <a:t>is necessary to: </a:t>
            </a:r>
          </a:p>
          <a:p>
            <a:pPr marL="342900" lvl="1" indent="-342900"/>
            <a:r>
              <a:rPr lang="en-US" sz="2000" dirty="0"/>
              <a:t>Achieve automaticity (efficiency and quality assurance)</a:t>
            </a:r>
          </a:p>
          <a:p>
            <a:pPr marL="306000" lvl="1"/>
            <a:r>
              <a:rPr lang="en-US" sz="2000" dirty="0"/>
              <a:t>Maintain </a:t>
            </a:r>
            <a:r>
              <a:rPr lang="en-US" sz="2000" b="1" i="1" dirty="0"/>
              <a:t>adequate </a:t>
            </a:r>
            <a:r>
              <a:rPr lang="en-US" sz="2000" dirty="0"/>
              <a:t>performance during </a:t>
            </a:r>
            <a:r>
              <a:rPr lang="en-US" sz="2000" b="1" i="1" dirty="0"/>
              <a:t>high-stress </a:t>
            </a:r>
            <a:r>
              <a:rPr lang="en-US" sz="2000" dirty="0"/>
              <a:t>situations </a:t>
            </a:r>
          </a:p>
          <a:p>
            <a:pPr marL="576000" lvl="2"/>
            <a:r>
              <a:rPr lang="en-US" sz="2000" dirty="0"/>
              <a:t>Athletes (Olympics)</a:t>
            </a:r>
          </a:p>
          <a:p>
            <a:pPr marL="576000" lvl="2"/>
            <a:r>
              <a:rPr lang="en-US" sz="2000" dirty="0"/>
              <a:t>Pilots (emergency landing, e.g. Sully)</a:t>
            </a:r>
          </a:p>
          <a:p>
            <a:pPr marL="576000" lvl="2"/>
            <a:r>
              <a:rPr lang="en-US" sz="2000" dirty="0"/>
              <a:t>First Responders (disaster training), Surgeons, etc.</a:t>
            </a:r>
          </a:p>
          <a:p>
            <a:pPr marL="306000" lvl="1"/>
            <a:r>
              <a:rPr lang="en-US" sz="2400" b="1" i="1" dirty="0"/>
              <a:t>Analytic-driven training prescription</a:t>
            </a:r>
            <a:r>
              <a:rPr lang="en-US" sz="2400" dirty="0"/>
              <a:t> is an untapped area, lots of research (opportunities) needed</a:t>
            </a:r>
            <a:endParaRPr lang="en-US" dirty="0"/>
          </a:p>
        </p:txBody>
      </p:sp>
      <p:pic>
        <p:nvPicPr>
          <p:cNvPr id="1028" name="Picture 4" descr="Image result for michael phelps meda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374" y="1809136"/>
            <a:ext cx="4490707" cy="25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ully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6374" y="4375791"/>
            <a:ext cx="4490707" cy="2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762" y="858557"/>
            <a:ext cx="10515600" cy="612161"/>
          </a:xfrm>
        </p:spPr>
        <p:txBody>
          <a:bodyPr>
            <a:noAutofit/>
          </a:bodyPr>
          <a:lstStyle/>
          <a:p>
            <a:r>
              <a:rPr lang="en-US" b="1" dirty="0"/>
              <a:t>Information Trails</a:t>
            </a:r>
          </a:p>
        </p:txBody>
      </p:sp>
      <p:pic>
        <p:nvPicPr>
          <p:cNvPr id="3" name="Picture 2" descr="Database symbol by eternaltyr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260" y="3264584"/>
            <a:ext cx="1369817" cy="189594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27952" y="4031639"/>
            <a:ext cx="868089" cy="605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312" y="2041875"/>
            <a:ext cx="513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Gameplay action-decisions data </a:t>
            </a:r>
            <a:r>
              <a:rPr lang="en-US" dirty="0"/>
              <a:t>(</a:t>
            </a:r>
            <a:r>
              <a:rPr lang="en-US" i="1" dirty="0"/>
              <a:t>Course of Actions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7236" y="2041875"/>
            <a:ext cx="408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Performance Tracing Report Assistant (</a:t>
            </a:r>
            <a:r>
              <a:rPr lang="en-US" i="1" dirty="0" err="1"/>
              <a:t>PeTRA</a:t>
            </a:r>
            <a:r>
              <a:rPr lang="en-US" i="1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313" y="3706272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Telemetry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6041" y="5206690"/>
            <a:ext cx="203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stored in </a:t>
            </a:r>
            <a:br>
              <a:rPr lang="en-US" dirty="0"/>
            </a:br>
            <a:r>
              <a:rPr lang="en-US" dirty="0"/>
              <a:t>remote database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53" y="2549742"/>
            <a:ext cx="3727180" cy="409949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7070360" y="4031638"/>
            <a:ext cx="841804" cy="605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11561" y="3706272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583" y="2546375"/>
            <a:ext cx="3781167" cy="41028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11724" y="1325194"/>
            <a:ext cx="380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Loh, 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Anantachai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Byun, &amp; Lenox (2007)</a:t>
            </a:r>
          </a:p>
        </p:txBody>
      </p:sp>
    </p:spTree>
    <p:extLst>
      <p:ext uri="{BB962C8B-B14F-4D97-AF65-F5344CB8AC3E}">
        <p14:creationId xmlns:p14="http://schemas.microsoft.com/office/powerpoint/2010/main" val="342286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762" y="1158703"/>
            <a:ext cx="10515600" cy="612161"/>
          </a:xfrm>
        </p:spPr>
        <p:txBody>
          <a:bodyPr>
            <a:noAutofit/>
          </a:bodyPr>
          <a:lstStyle/>
          <a:p>
            <a:r>
              <a:rPr lang="en-US" b="1" dirty="0"/>
              <a:t>Data telemetry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762" y="691325"/>
            <a:ext cx="1026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Game Play (capturing COAs)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…….….. </a:t>
            </a:r>
            <a:r>
              <a:rPr lang="en-US" sz="2800" i="1" dirty="0">
                <a:solidFill>
                  <a:schemeClr val="bg1"/>
                </a:solidFill>
                <a:sym typeface="Wingdings" panose="05000000000000000000" pitchFamily="2" charset="2"/>
              </a:rPr>
              <a:t>Information Trails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(visualization)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Maze_Br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886478"/>
            <a:ext cx="11029616" cy="571211"/>
          </a:xfrm>
        </p:spPr>
        <p:txBody>
          <a:bodyPr>
            <a:normAutofit/>
          </a:bodyPr>
          <a:lstStyle/>
          <a:p>
            <a:r>
              <a:rPr lang="en-US" b="1" dirty="0"/>
              <a:t>Similarity Measures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3801663"/>
          </a:xfrm>
        </p:spPr>
        <p:txBody>
          <a:bodyPr>
            <a:normAutofit/>
          </a:bodyPr>
          <a:lstStyle/>
          <a:p>
            <a:pPr lvl="1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Please see our other paper on how this can be done (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</a:rPr>
              <a:t>Loh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 &amp; Sheng, 2013; 2014).</a:t>
            </a:r>
          </a:p>
          <a:p>
            <a:pPr lvl="1"/>
            <a:r>
              <a:rPr lang="en-US" sz="2400" i="1" dirty="0"/>
              <a:t>C</a:t>
            </a:r>
            <a:r>
              <a:rPr lang="x-none" sz="2400" i="1" dirty="0"/>
              <a:t>ompetency</a:t>
            </a:r>
            <a:r>
              <a:rPr lang="x-none" sz="2400" dirty="0"/>
              <a:t> </a:t>
            </a:r>
            <a:r>
              <a:rPr lang="en-US" sz="2400" dirty="0"/>
              <a:t>is characterized by an </a:t>
            </a:r>
            <a:r>
              <a:rPr lang="x-none" sz="2400" dirty="0"/>
              <a:t>observ</a:t>
            </a:r>
            <a:r>
              <a:rPr lang="en-US" sz="2400" dirty="0"/>
              <a:t>able</a:t>
            </a:r>
            <a:r>
              <a:rPr lang="x-none" sz="2400" dirty="0"/>
              <a:t> and demonstrat</a:t>
            </a:r>
            <a:r>
              <a:rPr lang="en-US" sz="2400" dirty="0"/>
              <a:t>able</a:t>
            </a:r>
            <a:r>
              <a:rPr lang="x-none" sz="2400" dirty="0"/>
              <a:t> </a:t>
            </a:r>
            <a:r>
              <a:rPr lang="x-none" sz="2400" i="1" dirty="0"/>
              <a:t>course of action</a:t>
            </a:r>
            <a:r>
              <a:rPr lang="en-US" sz="2400" i="1" dirty="0"/>
              <a:t>s</a:t>
            </a:r>
            <a:r>
              <a:rPr lang="x-none" sz="2400" dirty="0"/>
              <a:t> (COA</a:t>
            </a:r>
            <a:r>
              <a:rPr lang="en-US" sz="2400" dirty="0"/>
              <a:t>s</a:t>
            </a:r>
            <a:r>
              <a:rPr lang="x-none" sz="2400" dirty="0"/>
              <a:t>) during </a:t>
            </a:r>
            <a:r>
              <a:rPr lang="en-US" sz="2400" dirty="0"/>
              <a:t>problem-solving (Dreyfus &amp; Dreyfus, 1980).</a:t>
            </a:r>
          </a:p>
          <a:p>
            <a:pPr lvl="1"/>
            <a:r>
              <a:rPr lang="en-US" sz="2400" dirty="0"/>
              <a:t>Steps:</a:t>
            </a:r>
          </a:p>
          <a:p>
            <a:pPr marL="1108350" lvl="2" indent="-514350">
              <a:buFont typeface="+mj-lt"/>
              <a:buAutoNum type="arabicPeriod"/>
            </a:pPr>
            <a:r>
              <a:rPr lang="en-US" sz="2000" dirty="0"/>
              <a:t>Traced players’ Course of Actions (i.e., gameplay action-decision data) telemetrically</a:t>
            </a:r>
          </a:p>
          <a:p>
            <a:pPr marL="1108350" lvl="2" indent="-514350">
              <a:buFont typeface="+mj-lt"/>
              <a:buAutoNum type="arabicPeriod"/>
            </a:pPr>
            <a:r>
              <a:rPr lang="en-US" sz="2000" dirty="0"/>
              <a:t>Converted COAs into strings for similarity comparison</a:t>
            </a:r>
          </a:p>
          <a:p>
            <a:pPr marL="1108350" lvl="2" indent="-514350">
              <a:buFont typeface="+mj-lt"/>
              <a:buAutoNum type="arabicPeriod"/>
            </a:pPr>
            <a:r>
              <a:rPr lang="en-US" sz="2000" dirty="0"/>
              <a:t>Pairwise comparison: Players (any levels) against the Expert baseline (ideal route)</a:t>
            </a:r>
          </a:p>
          <a:p>
            <a:pPr marL="1450350" lvl="3" indent="-514350"/>
            <a:r>
              <a:rPr lang="en-US" sz="1800" dirty="0"/>
              <a:t>Expert can be anyone you name (depending on your purpose)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2563" y="1265094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Loh &amp; Sheng (2013, 2014)</a:t>
            </a:r>
          </a:p>
        </p:txBody>
      </p:sp>
    </p:spTree>
    <p:extLst>
      <p:ext uri="{BB962C8B-B14F-4D97-AF65-F5344CB8AC3E}">
        <p14:creationId xmlns:p14="http://schemas.microsoft.com/office/powerpoint/2010/main" val="159975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7193" y="716756"/>
            <a:ext cx="11119383" cy="739281"/>
          </a:xfrm>
        </p:spPr>
        <p:txBody>
          <a:bodyPr>
            <a:noAutofit/>
          </a:bodyPr>
          <a:lstStyle/>
          <a:p>
            <a:r>
              <a:rPr lang="en-US" b="1" dirty="0"/>
              <a:t>PLAYERS’ Course of Actions (COA)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664375"/>
              </p:ext>
            </p:extLst>
          </p:nvPr>
        </p:nvGraphicFramePr>
        <p:xfrm>
          <a:off x="2532745" y="2013904"/>
          <a:ext cx="45720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6949191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2261105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4744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717326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995113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U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V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W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X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Y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83346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P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Q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R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S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T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4325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K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L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M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N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O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7846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F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G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H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I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J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174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A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B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C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D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  <a:p>
                      <a:pPr algn="r"/>
                      <a:r>
                        <a:rPr lang="en-US" sz="2000" dirty="0"/>
                        <a:t>E</a:t>
                      </a:r>
                    </a:p>
                  </a:txBody>
                  <a:tcPr marL="123941" marR="123941" marT="61970" marB="6197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540864"/>
                  </a:ext>
                </a:extLst>
              </a:tr>
            </a:tbl>
          </a:graphicData>
        </a:graphic>
      </p:graphicFrame>
      <p:cxnSp>
        <p:nvCxnSpPr>
          <p:cNvPr id="5" name="直線接點 8"/>
          <p:cNvCxnSpPr/>
          <p:nvPr/>
        </p:nvCxnSpPr>
        <p:spPr>
          <a:xfrm flipV="1">
            <a:off x="2983886" y="5941738"/>
            <a:ext cx="931178" cy="125835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14"/>
          <p:cNvCxnSpPr/>
          <p:nvPr/>
        </p:nvCxnSpPr>
        <p:spPr>
          <a:xfrm flipV="1">
            <a:off x="3915064" y="5446788"/>
            <a:ext cx="890399" cy="494950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19"/>
          <p:cNvSpPr txBox="1"/>
          <p:nvPr/>
        </p:nvSpPr>
        <p:spPr>
          <a:xfrm>
            <a:off x="2490800" y="5635323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8" name="文字方塊 20"/>
          <p:cNvSpPr txBox="1"/>
          <p:nvPr/>
        </p:nvSpPr>
        <p:spPr>
          <a:xfrm>
            <a:off x="6564212" y="2013904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cxnSp>
        <p:nvCxnSpPr>
          <p:cNvPr id="9" name="直線接點 21"/>
          <p:cNvCxnSpPr/>
          <p:nvPr/>
        </p:nvCxnSpPr>
        <p:spPr>
          <a:xfrm>
            <a:off x="4805463" y="5446788"/>
            <a:ext cx="167780" cy="557867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28"/>
          <p:cNvCxnSpPr/>
          <p:nvPr/>
        </p:nvCxnSpPr>
        <p:spPr>
          <a:xfrm flipH="1">
            <a:off x="4973244" y="5446788"/>
            <a:ext cx="722618" cy="557867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31"/>
          <p:cNvCxnSpPr/>
          <p:nvPr/>
        </p:nvCxnSpPr>
        <p:spPr>
          <a:xfrm flipH="1" flipV="1">
            <a:off x="4805462" y="4985394"/>
            <a:ext cx="890400" cy="461394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34"/>
          <p:cNvCxnSpPr/>
          <p:nvPr/>
        </p:nvCxnSpPr>
        <p:spPr>
          <a:xfrm flipV="1">
            <a:off x="4805461" y="4138105"/>
            <a:ext cx="636399" cy="847289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38"/>
          <p:cNvCxnSpPr/>
          <p:nvPr/>
        </p:nvCxnSpPr>
        <p:spPr>
          <a:xfrm flipV="1">
            <a:off x="5961978" y="4427527"/>
            <a:ext cx="385893" cy="557867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41"/>
          <p:cNvCxnSpPr/>
          <p:nvPr/>
        </p:nvCxnSpPr>
        <p:spPr>
          <a:xfrm flipH="1">
            <a:off x="6347871" y="3559265"/>
            <a:ext cx="151934" cy="868262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44"/>
          <p:cNvCxnSpPr/>
          <p:nvPr/>
        </p:nvCxnSpPr>
        <p:spPr>
          <a:xfrm flipH="1">
            <a:off x="6499805" y="2491766"/>
            <a:ext cx="211077" cy="1067499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47"/>
          <p:cNvCxnSpPr/>
          <p:nvPr/>
        </p:nvCxnSpPr>
        <p:spPr>
          <a:xfrm flipH="1">
            <a:off x="2956916" y="5815903"/>
            <a:ext cx="725645" cy="188752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51"/>
          <p:cNvCxnSpPr/>
          <p:nvPr/>
        </p:nvCxnSpPr>
        <p:spPr>
          <a:xfrm>
            <a:off x="5441860" y="4138105"/>
            <a:ext cx="520118" cy="857074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54"/>
          <p:cNvCxnSpPr/>
          <p:nvPr/>
        </p:nvCxnSpPr>
        <p:spPr>
          <a:xfrm flipH="1">
            <a:off x="3682562" y="5075521"/>
            <a:ext cx="442228" cy="740382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57"/>
          <p:cNvCxnSpPr/>
          <p:nvPr/>
        </p:nvCxnSpPr>
        <p:spPr>
          <a:xfrm flipH="1">
            <a:off x="4124791" y="4299904"/>
            <a:ext cx="636397" cy="775617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58"/>
          <p:cNvCxnSpPr/>
          <p:nvPr/>
        </p:nvCxnSpPr>
        <p:spPr>
          <a:xfrm flipH="1">
            <a:off x="4761189" y="3993396"/>
            <a:ext cx="680670" cy="306508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63"/>
          <p:cNvCxnSpPr/>
          <p:nvPr/>
        </p:nvCxnSpPr>
        <p:spPr>
          <a:xfrm flipH="1">
            <a:off x="5441859" y="3580238"/>
            <a:ext cx="254003" cy="409091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66"/>
          <p:cNvCxnSpPr/>
          <p:nvPr/>
        </p:nvCxnSpPr>
        <p:spPr>
          <a:xfrm flipH="1">
            <a:off x="5695862" y="2456778"/>
            <a:ext cx="909482" cy="1123460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7645986" y="2759365"/>
            <a:ext cx="4673832" cy="2726439"/>
            <a:chOff x="8629211" y="2759365"/>
            <a:chExt cx="3624104" cy="2726439"/>
          </a:xfrm>
        </p:grpSpPr>
        <p:sp>
          <p:nvSpPr>
            <p:cNvPr id="24" name="文字方塊 72"/>
            <p:cNvSpPr txBox="1"/>
            <p:nvPr/>
          </p:nvSpPr>
          <p:spPr>
            <a:xfrm>
              <a:off x="8810919" y="5116472"/>
              <a:ext cx="1489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ABHCIHNIOTY</a:t>
              </a:r>
            </a:p>
          </p:txBody>
        </p:sp>
        <p:cxnSp>
          <p:nvCxnSpPr>
            <p:cNvPr id="26" name="直線單箭頭接點 75"/>
            <p:cNvCxnSpPr/>
            <p:nvPr/>
          </p:nvCxnSpPr>
          <p:spPr>
            <a:xfrm>
              <a:off x="8781818" y="5116472"/>
              <a:ext cx="148970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71622" y="4697808"/>
              <a:ext cx="3306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Player (novice/unknown, extra movements):</a:t>
              </a:r>
            </a:p>
          </p:txBody>
        </p:sp>
        <p:sp>
          <p:nvSpPr>
            <p:cNvPr id="23" name="文字方塊 71"/>
            <p:cNvSpPr txBox="1"/>
            <p:nvPr/>
          </p:nvSpPr>
          <p:spPr>
            <a:xfrm>
              <a:off x="8781818" y="3929322"/>
              <a:ext cx="96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ABGMNSY</a:t>
              </a:r>
            </a:p>
          </p:txBody>
        </p:sp>
        <p:cxnSp>
          <p:nvCxnSpPr>
            <p:cNvPr id="25" name="直線單箭頭接點 74"/>
            <p:cNvCxnSpPr/>
            <p:nvPr/>
          </p:nvCxnSpPr>
          <p:spPr>
            <a:xfrm>
              <a:off x="8781818" y="3929322"/>
              <a:ext cx="1150636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629211" y="3492879"/>
              <a:ext cx="1673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Expert (Ideal route):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629211" y="2759365"/>
              <a:ext cx="3624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Convert players’ movement to COAs: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112563" y="1265094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Loh &amp; Sheng (2013, 2014)</a:t>
            </a:r>
          </a:p>
        </p:txBody>
      </p:sp>
    </p:spTree>
    <p:extLst>
      <p:ext uri="{BB962C8B-B14F-4D97-AF65-F5344CB8AC3E}">
        <p14:creationId xmlns:p14="http://schemas.microsoft.com/office/powerpoint/2010/main" val="2767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984202"/>
            <a:ext cx="11029616" cy="459528"/>
          </a:xfrm>
        </p:spPr>
        <p:txBody>
          <a:bodyPr>
            <a:noAutofit/>
          </a:bodyPr>
          <a:lstStyle/>
          <a:p>
            <a:r>
              <a:rPr lang="en-US" b="1" dirty="0"/>
              <a:t>DIFFERENTIATING EXPERT NOVICE BY Similarity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437984"/>
          </a:xfrm>
        </p:spPr>
        <p:txBody>
          <a:bodyPr>
            <a:normAutofit/>
          </a:bodyPr>
          <a:lstStyle/>
          <a:p>
            <a:r>
              <a:rPr lang="en-US" sz="2400" dirty="0"/>
              <a:t>Pairwise string similarities comparison (in our study, Cosine similarity)</a:t>
            </a:r>
            <a:endParaRPr lang="en-US" sz="2000" dirty="0"/>
          </a:p>
          <a:p>
            <a:r>
              <a:rPr lang="en-US" sz="2400" dirty="0"/>
              <a:t>Similarity coefficient (ranges from 0 – 1, or, 0% – 100%)</a:t>
            </a:r>
          </a:p>
          <a:p>
            <a:pPr lvl="1"/>
            <a:r>
              <a:rPr lang="en-US" sz="2200" dirty="0"/>
              <a:t>value of 1: is identical to the expert/ideal route.</a:t>
            </a:r>
          </a:p>
          <a:p>
            <a:pPr lvl="1"/>
            <a:r>
              <a:rPr lang="en-US" sz="2200" dirty="0"/>
              <a:t>value of 0: furthest distance (or, most dissimilar) from expert route.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4952" y="6032080"/>
            <a:ext cx="955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Further Readings:  Additional similarities (Dice, Jaccard,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), see Loh &amp; Sheng (2013, 2014)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Efficiency comparison of 5 similarities, see Loh, Li, &amp; Sheng,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82" y="4199390"/>
            <a:ext cx="7246342" cy="1496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2563" y="1410880"/>
            <a:ext cx="2588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Loh &amp; Sheng (2013, 2014)</a:t>
            </a:r>
          </a:p>
        </p:txBody>
      </p:sp>
    </p:spTree>
    <p:extLst>
      <p:ext uri="{BB962C8B-B14F-4D97-AF65-F5344CB8AC3E}">
        <p14:creationId xmlns:p14="http://schemas.microsoft.com/office/powerpoint/2010/main" val="73230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32004"/>
          </a:xfrm>
        </p:spPr>
        <p:txBody>
          <a:bodyPr/>
          <a:lstStyle/>
          <a:p>
            <a:r>
              <a:rPr lang="en-US" b="1" dirty="0"/>
              <a:t>WHAT IF: MULTIPLE EXPERTS’ ROUTES?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099118"/>
          </a:xfrm>
          <a:noFill/>
          <a:effectLst>
            <a:outerShdw blurRad="50800" dist="50800" dir="5400000" sx="1000" sy="1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Please see our other paper (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Loh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&amp; Sheng, 2014)</a:t>
            </a:r>
          </a:p>
          <a:p>
            <a:r>
              <a:rPr lang="en-US" sz="2400" dirty="0"/>
              <a:t>Sometimes, multiple experts may be present in a training scenarios.</a:t>
            </a:r>
          </a:p>
          <a:p>
            <a:r>
              <a:rPr lang="en-US" sz="2400" dirty="0"/>
              <a:t>You cannot “Average” expertise performance </a:t>
            </a:r>
            <a:r>
              <a:rPr lang="en-US" sz="2400" dirty="0">
                <a:sym typeface="Wingdings" panose="05000000000000000000" pitchFamily="2" charset="2"/>
              </a:rPr>
              <a:t> it </a:t>
            </a:r>
            <a:r>
              <a:rPr lang="en-US" sz="2400" dirty="0"/>
              <a:t>is no longer expertise.</a:t>
            </a:r>
          </a:p>
          <a:p>
            <a:r>
              <a:rPr lang="en-US" sz="2400" dirty="0"/>
              <a:t>Instead of 1 (player) to 1 (expert) similarity comparison, players’ routes need to be compared to multiple expert routes simultaneously.</a:t>
            </a:r>
          </a:p>
          <a:p>
            <a:r>
              <a:rPr lang="en-US" sz="2400" dirty="0"/>
              <a:t>Loh &amp; Sheng (2014) developed a method called </a:t>
            </a:r>
            <a:r>
              <a:rPr lang="en-US" sz="2400" dirty="0">
                <a:solidFill>
                  <a:srgbClr val="C00000"/>
                </a:solidFill>
              </a:rPr>
              <a:t>Maximum Similarity Indices (MSI) </a:t>
            </a:r>
            <a:r>
              <a:rPr lang="en-US" sz="2400" dirty="0"/>
              <a:t>to compensate for this situation to obtain players’ ‘true’ similarity score.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840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753702"/>
          </a:xfrm>
        </p:spPr>
        <p:txBody>
          <a:bodyPr/>
          <a:lstStyle/>
          <a:p>
            <a:r>
              <a:rPr lang="en-US" b="1" dirty="0"/>
              <a:t>Method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In-house game (Unity3D Maze) </a:t>
            </a:r>
          </a:p>
          <a:p>
            <a:r>
              <a:rPr lang="en-US" sz="2400" dirty="0"/>
              <a:t>16 participants (student volunteers)</a:t>
            </a:r>
          </a:p>
          <a:p>
            <a:r>
              <a:rPr lang="en-US" sz="2400" dirty="0"/>
              <a:t>Two critical routes, both are ‘correct’</a:t>
            </a:r>
          </a:p>
          <a:p>
            <a:pPr lvl="1"/>
            <a:r>
              <a:rPr lang="en-US" sz="2000" dirty="0" err="1"/>
              <a:t>RouteA</a:t>
            </a:r>
            <a:r>
              <a:rPr lang="en-US" sz="2000" dirty="0"/>
              <a:t> – Longer</a:t>
            </a:r>
          </a:p>
          <a:p>
            <a:pPr lvl="1"/>
            <a:r>
              <a:rPr lang="en-US" sz="2000" dirty="0" err="1"/>
              <a:t>RouteB</a:t>
            </a:r>
            <a:r>
              <a:rPr lang="en-US" sz="2000" dirty="0"/>
              <a:t> – Shorter, but with obstacle</a:t>
            </a:r>
          </a:p>
          <a:p>
            <a:pPr lvl="2"/>
            <a:r>
              <a:rPr lang="en-US" sz="2000" dirty="0"/>
              <a:t>“Pressure Plate” puzzle (take time to solve, but yield better long-term performance)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7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680501"/>
          </a:xfrm>
        </p:spPr>
        <p:txBody>
          <a:bodyPr/>
          <a:lstStyle/>
          <a:p>
            <a:r>
              <a:rPr lang="en-US" b="1"/>
              <a:t>Long  </a:t>
            </a:r>
            <a:r>
              <a:rPr lang="en-US" b="1" dirty="0"/>
              <a:t>vs. short (critical) route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59" y="1652501"/>
            <a:ext cx="5640636" cy="506042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642096"/>
            <a:ext cx="5647980" cy="5081235"/>
          </a:xfrm>
        </p:spPr>
      </p:pic>
    </p:spTree>
    <p:extLst>
      <p:ext uri="{BB962C8B-B14F-4D97-AF65-F5344CB8AC3E}">
        <p14:creationId xmlns:p14="http://schemas.microsoft.com/office/powerpoint/2010/main" val="74497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753702"/>
          </a:xfrm>
        </p:spPr>
        <p:txBody>
          <a:bodyPr/>
          <a:lstStyle/>
          <a:p>
            <a:r>
              <a:rPr lang="en-US" b="1" dirty="0"/>
              <a:t>Method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In-house game (Unity3D Maze) </a:t>
            </a:r>
          </a:p>
          <a:p>
            <a:r>
              <a:rPr lang="en-US" sz="2400" dirty="0"/>
              <a:t>16 participants (student volunteers)</a:t>
            </a:r>
          </a:p>
          <a:p>
            <a:r>
              <a:rPr lang="en-US" sz="2400" dirty="0"/>
              <a:t>Two critical routes, both are ‘correct’</a:t>
            </a:r>
          </a:p>
          <a:p>
            <a:pPr lvl="1"/>
            <a:r>
              <a:rPr lang="en-US" sz="2000" dirty="0" err="1"/>
              <a:t>RouteA</a:t>
            </a:r>
            <a:r>
              <a:rPr lang="en-US" sz="2000" dirty="0"/>
              <a:t> – Longer</a:t>
            </a:r>
          </a:p>
          <a:p>
            <a:pPr lvl="1"/>
            <a:r>
              <a:rPr lang="en-US" sz="2000" dirty="0" err="1"/>
              <a:t>RouteB</a:t>
            </a:r>
            <a:r>
              <a:rPr lang="en-US" sz="2000" dirty="0"/>
              <a:t> – Shorter, but with obstacle</a:t>
            </a:r>
          </a:p>
          <a:p>
            <a:pPr lvl="2"/>
            <a:r>
              <a:rPr lang="en-US" sz="2000" dirty="0"/>
              <a:t>“Pressure Plate” puzzle (take time to solve, but yield better long-term performance)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R to calculate Cosine similarity : “</a:t>
            </a:r>
            <a:r>
              <a:rPr lang="en-US" sz="2400" i="1" dirty="0" err="1"/>
              <a:t>stringdist</a:t>
            </a:r>
            <a:r>
              <a:rPr lang="en-US" sz="2400" dirty="0"/>
              <a:t>” package (van der Loo, 2006).</a:t>
            </a:r>
          </a:p>
          <a:p>
            <a:r>
              <a:rPr lang="en-US" sz="2400" dirty="0"/>
              <a:t>Maximum Similarity Index (MSI) needed for some profiles.</a:t>
            </a:r>
          </a:p>
          <a:p>
            <a:r>
              <a:rPr lang="en-US" sz="2400" dirty="0"/>
              <a:t>Visualization of COAs reveal three patterns of problem-solving strategies 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We name this </a:t>
            </a:r>
            <a:r>
              <a:rPr lang="en-US" sz="2400" i="1" dirty="0"/>
              <a:t>Gameplay Action-Decision </a:t>
            </a:r>
            <a:r>
              <a:rPr lang="en-US" sz="2400" dirty="0"/>
              <a:t>(GAD) profiles.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44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127" y="679351"/>
            <a:ext cx="10667500" cy="785191"/>
          </a:xfrm>
        </p:spPr>
        <p:txBody>
          <a:bodyPr>
            <a:normAutofit/>
          </a:bodyPr>
          <a:lstStyle/>
          <a:p>
            <a:r>
              <a:rPr lang="en-US" b="1" dirty="0"/>
              <a:t>Games  VS.  Serious Games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20" y="2076035"/>
            <a:ext cx="6302688" cy="4326260"/>
          </a:xfrm>
        </p:spPr>
        <p:txBody>
          <a:bodyPr>
            <a:noAutofit/>
          </a:bodyPr>
          <a:lstStyle/>
          <a:p>
            <a:r>
              <a:rPr lang="en-US" sz="2400" dirty="0"/>
              <a:t>Serious Games : Non-entertainment games (also, games4change, games4health, games for training, game-based learning.)</a:t>
            </a:r>
          </a:p>
          <a:p>
            <a:r>
              <a:rPr lang="en-US" sz="2400" dirty="0"/>
              <a:t>Serious Games are </a:t>
            </a:r>
            <a:r>
              <a:rPr lang="en-US" sz="2400" b="1" i="1" dirty="0"/>
              <a:t>TOOLS</a:t>
            </a:r>
            <a:endParaRPr lang="en-US" sz="2400" b="1" dirty="0"/>
          </a:p>
          <a:p>
            <a:r>
              <a:rPr lang="en-US" sz="2400" dirty="0"/>
              <a:t>Can be used for many purposes:</a:t>
            </a:r>
          </a:p>
          <a:p>
            <a:pPr lvl="1"/>
            <a:r>
              <a:rPr lang="en-US" sz="2200" dirty="0"/>
              <a:t>human performance training (workplace), </a:t>
            </a:r>
          </a:p>
          <a:p>
            <a:pPr lvl="1"/>
            <a:r>
              <a:rPr lang="en-US" sz="2200" dirty="0"/>
              <a:t>game-based learning (education)</a:t>
            </a:r>
          </a:p>
          <a:p>
            <a:pPr lvl="1"/>
            <a:r>
              <a:rPr lang="en-US" sz="2200" dirty="0"/>
              <a:t>policy change (social)</a:t>
            </a:r>
          </a:p>
          <a:p>
            <a:r>
              <a:rPr lang="en-US" sz="2400" dirty="0"/>
              <a:t>Need to maximize values of SG for </a:t>
            </a:r>
            <a:r>
              <a:rPr lang="en-US" sz="2400" b="1" dirty="0"/>
              <a:t>clients</a:t>
            </a:r>
            <a:r>
              <a:rPr lang="en-US" sz="2400" dirty="0"/>
              <a:t>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6" y="2226940"/>
            <a:ext cx="4007518" cy="40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634157"/>
            <a:ext cx="11029616" cy="632783"/>
          </a:xfrm>
        </p:spPr>
        <p:txBody>
          <a:bodyPr/>
          <a:lstStyle/>
          <a:p>
            <a:r>
              <a:rPr lang="en-US" b="1" dirty="0"/>
              <a:t>Game Action-Decision Profile 3: Quitter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1193" y="2180497"/>
            <a:ext cx="4407368" cy="877336"/>
          </a:xfrm>
        </p:spPr>
        <p:txBody>
          <a:bodyPr>
            <a:normAutofit/>
          </a:bodyPr>
          <a:lstStyle/>
          <a:p>
            <a:r>
              <a:rPr lang="en-US" dirty="0"/>
              <a:t>Players who quit in less than 5 rounds.</a:t>
            </a:r>
          </a:p>
        </p:txBody>
      </p:sp>
      <p:pic>
        <p:nvPicPr>
          <p:cNvPr id="4098" name="Picture 2" descr="route0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865" y="1523999"/>
            <a:ext cx="4456727" cy="53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06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9158" y="738730"/>
            <a:ext cx="11029616" cy="537454"/>
          </a:xfrm>
        </p:spPr>
        <p:txBody>
          <a:bodyPr>
            <a:normAutofit/>
          </a:bodyPr>
          <a:lstStyle/>
          <a:p>
            <a:r>
              <a:rPr lang="en-US" b="1" dirty="0"/>
              <a:t>Game Action-Decision Profiles: Fulfiller	</a:t>
            </a:r>
          </a:p>
        </p:txBody>
      </p:sp>
      <p:pic>
        <p:nvPicPr>
          <p:cNvPr id="2050" name="Picture 2" descr="routeA_or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418" y="1408387"/>
            <a:ext cx="8810430" cy="54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00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576191"/>
            <a:ext cx="11029616" cy="701766"/>
          </a:xfrm>
        </p:spPr>
        <p:txBody>
          <a:bodyPr>
            <a:normAutofit/>
          </a:bodyPr>
          <a:lstStyle/>
          <a:p>
            <a:r>
              <a:rPr lang="en-US" b="1" dirty="0"/>
              <a:t>Game Action-Decision Profiles: Explorer	</a:t>
            </a:r>
          </a:p>
        </p:txBody>
      </p:sp>
      <p:pic>
        <p:nvPicPr>
          <p:cNvPr id="3075" name="Picture 3" descr="route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834" y="1442721"/>
            <a:ext cx="8760013" cy="541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9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789919"/>
            <a:ext cx="11029616" cy="717794"/>
          </a:xfrm>
        </p:spPr>
        <p:txBody>
          <a:bodyPr>
            <a:normAutofit/>
          </a:bodyPr>
          <a:lstStyle/>
          <a:p>
            <a:r>
              <a:rPr lang="en-US" b="1" dirty="0"/>
              <a:t>Performance differences by Profiles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1192" y="2027642"/>
            <a:ext cx="5601929" cy="4411456"/>
          </a:xfrm>
        </p:spPr>
        <p:txBody>
          <a:bodyPr>
            <a:normAutofit/>
          </a:bodyPr>
          <a:lstStyle/>
          <a:p>
            <a:r>
              <a:rPr lang="x-none" i="1" dirty="0"/>
              <a:t>t</a:t>
            </a:r>
            <a:r>
              <a:rPr lang="x-none" dirty="0"/>
              <a:t>-test (</a:t>
            </a:r>
            <a:r>
              <a:rPr lang="x-none" i="1" dirty="0"/>
              <a:t>α</a:t>
            </a:r>
            <a:r>
              <a:rPr lang="x-none" dirty="0"/>
              <a:t>-level = 0.01)</a:t>
            </a:r>
            <a:r>
              <a:rPr lang="en-US" dirty="0"/>
              <a:t>, difference between three groups.</a:t>
            </a:r>
            <a:r>
              <a:rPr lang="x-none" dirty="0"/>
              <a:t> </a:t>
            </a:r>
            <a:endParaRPr lang="en-US" dirty="0"/>
          </a:p>
          <a:p>
            <a:r>
              <a:rPr lang="en-US" dirty="0"/>
              <a:t>S</a:t>
            </a:r>
            <a:r>
              <a:rPr lang="x-none" dirty="0"/>
              <a:t>tatistically significant difference between Quitters and the two other profiles (</a:t>
            </a:r>
            <a:r>
              <a:rPr lang="x-none" i="1" dirty="0"/>
              <a:t>p</a:t>
            </a:r>
            <a:r>
              <a:rPr lang="x-none" dirty="0"/>
              <a:t> &lt; 0.0001 for both cases). </a:t>
            </a:r>
            <a:endParaRPr lang="en-US" dirty="0"/>
          </a:p>
          <a:p>
            <a:r>
              <a:rPr lang="en-US" dirty="0"/>
              <a:t>N</a:t>
            </a:r>
            <a:r>
              <a:rPr lang="x-none" dirty="0"/>
              <a:t>o detectable statistically significant difference between the Explorers and Fulfillers (</a:t>
            </a:r>
            <a:r>
              <a:rPr lang="x-none" i="1" dirty="0"/>
              <a:t>p </a:t>
            </a:r>
            <a:r>
              <a:rPr lang="x-none" dirty="0"/>
              <a:t>= 0.805). </a:t>
            </a:r>
            <a:endParaRPr lang="en-US" dirty="0"/>
          </a:p>
          <a:p>
            <a:r>
              <a:rPr lang="en-US" dirty="0"/>
              <a:t>P</a:t>
            </a:r>
            <a:r>
              <a:rPr lang="x-none" dirty="0"/>
              <a:t>erformance</a:t>
            </a:r>
            <a:r>
              <a:rPr lang="en-US" dirty="0"/>
              <a:t>/similarity</a:t>
            </a:r>
            <a:r>
              <a:rPr lang="x-none" dirty="0"/>
              <a:t> scores: </a:t>
            </a:r>
            <a:endParaRPr lang="en-US" dirty="0"/>
          </a:p>
          <a:p>
            <a:pPr lvl="1"/>
            <a:r>
              <a:rPr lang="x-none" dirty="0"/>
              <a:t>Quitters (M = 0.399, SD = 0.068)</a:t>
            </a:r>
            <a:endParaRPr lang="en-US" dirty="0"/>
          </a:p>
          <a:p>
            <a:pPr lvl="1"/>
            <a:r>
              <a:rPr lang="x-none" dirty="0"/>
              <a:t>Fulfillers (M = 0.794, SD = 0.117)</a:t>
            </a:r>
            <a:endParaRPr lang="en-US" dirty="0"/>
          </a:p>
          <a:p>
            <a:pPr lvl="1"/>
            <a:r>
              <a:rPr lang="x-none" dirty="0"/>
              <a:t>Explorers (M = 0.846, SD = 0.108)</a:t>
            </a:r>
            <a:endParaRPr lang="en-US" dirty="0"/>
          </a:p>
          <a:p>
            <a:pPr lvl="1"/>
            <a:r>
              <a:rPr lang="x-none" dirty="0"/>
              <a:t>The highest score (0.959) belonged to a Fulfiller.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121" y="2221891"/>
            <a:ext cx="5709920" cy="44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119" y="921378"/>
            <a:ext cx="11029616" cy="550271"/>
          </a:xfrm>
        </p:spPr>
        <p:txBody>
          <a:bodyPr/>
          <a:lstStyle/>
          <a:p>
            <a:r>
              <a:rPr lang="en-US" b="1" dirty="0"/>
              <a:t>Contributions OF GAD PROFILES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45127" y="1878135"/>
            <a:ext cx="10515600" cy="4848963"/>
          </a:xfrm>
        </p:spPr>
        <p:txBody>
          <a:bodyPr>
            <a:normAutofit/>
          </a:bodyPr>
          <a:lstStyle/>
          <a:p>
            <a:r>
              <a:rPr lang="en-US" sz="2400" dirty="0"/>
              <a:t>Gameplay Action-Decision (GAD) profiling is data-driven and evidence-based </a:t>
            </a:r>
          </a:p>
          <a:p>
            <a:r>
              <a:rPr lang="en-US" sz="2400" dirty="0"/>
              <a:t>GAD profiles can be used to visualize how people make decisions </a:t>
            </a:r>
            <a:r>
              <a:rPr lang="en-US" sz="2400" i="1" dirty="0"/>
              <a:t>in situ </a:t>
            </a:r>
            <a:r>
              <a:rPr lang="en-US" sz="2400" dirty="0"/>
              <a:t>virtual training habitats</a:t>
            </a:r>
          </a:p>
          <a:p>
            <a:r>
              <a:rPr lang="en-US" sz="2400" dirty="0"/>
              <a:t>Open ways to decision-making and training research using similarity in game data science for corporate use </a:t>
            </a:r>
            <a:r>
              <a:rPr lang="en-US" sz="2400" dirty="0">
                <a:sym typeface="Wingdings" panose="05000000000000000000" pitchFamily="2" charset="2"/>
              </a:rPr>
              <a:t> Prescribing Corrective, Regular, Over-Training</a:t>
            </a:r>
            <a:endParaRPr lang="en-US" sz="2400" dirty="0"/>
          </a:p>
          <a:p>
            <a:r>
              <a:rPr lang="en-US" sz="2400" dirty="0"/>
              <a:t>Maximizing player value in gameplay data through deliberate practice:</a:t>
            </a:r>
          </a:p>
          <a:p>
            <a:pPr lvl="1"/>
            <a:r>
              <a:rPr lang="en-US" sz="2000" dirty="0"/>
              <a:t>Increase proficiency under normal circumstances</a:t>
            </a:r>
          </a:p>
          <a:p>
            <a:pPr lvl="1"/>
            <a:r>
              <a:rPr lang="en-US" sz="2000" dirty="0"/>
              <a:t>Maintain adequate performance under high-stress situations (e.g., disaster training). </a:t>
            </a:r>
          </a:p>
          <a:p>
            <a:pPr lvl="1"/>
            <a:r>
              <a:rPr lang="en-US" sz="2000" dirty="0"/>
              <a:t>Encourage workers to learn new decision-making strategy (</a:t>
            </a:r>
            <a:r>
              <a:rPr lang="en-US" sz="2000" dirty="0" err="1"/>
              <a:t>Fulfiller</a:t>
            </a:r>
            <a:r>
              <a:rPr lang="en-US" sz="2000" dirty="0" err="1">
                <a:sym typeface="Wingdings" panose="05000000000000000000" pitchFamily="2" charset="2"/>
              </a:rPr>
              <a:t>Explorer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0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119" y="921379"/>
            <a:ext cx="11029616" cy="571211"/>
          </a:xfrm>
        </p:spPr>
        <p:txBody>
          <a:bodyPr/>
          <a:lstStyle/>
          <a:p>
            <a:r>
              <a:rPr lang="en-US" b="1" dirty="0"/>
              <a:t>Conclusion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8118" y="1793822"/>
            <a:ext cx="10892681" cy="994416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dirty="0"/>
              <a:t>Many potential applications for Gameplay Action-Decision (GAD) profiling, r</a:t>
            </a:r>
            <a:r>
              <a:rPr lang="x-none" sz="2400" dirty="0"/>
              <a:t>educing training cost is </a:t>
            </a:r>
            <a:r>
              <a:rPr lang="en-US" sz="2400" dirty="0"/>
              <a:t>just one </a:t>
            </a:r>
            <a:r>
              <a:rPr lang="x-none" sz="2400" dirty="0"/>
              <a:t>obvious application </a:t>
            </a:r>
            <a:r>
              <a:rPr lang="en-US" sz="2400" dirty="0"/>
              <a:t>in training performance improvement.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091" y="2727278"/>
            <a:ext cx="9559671" cy="41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nect Christian Church | Eastgate Amelia Batavia Anderson Milford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9" y="1651649"/>
            <a:ext cx="3470902" cy="520635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7520" y="865157"/>
            <a:ext cx="11029616" cy="600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cap="small" dirty="0"/>
              <a:t>Serious Games Analytics II (2018) -- </a:t>
            </a:r>
            <a:r>
              <a:rPr lang="en-US" sz="3200" i="1" cap="small" dirty="0"/>
              <a:t>Call for Chapter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93377" y="2626933"/>
            <a:ext cx="3681392" cy="3018755"/>
            <a:chOff x="5991343" y="2604457"/>
            <a:chExt cx="3681392" cy="30187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08" y="2973789"/>
              <a:ext cx="2649423" cy="264942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991343" y="2604457"/>
              <a:ext cx="3681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b="1" dirty="0">
                  <a:solidFill>
                    <a:srgbClr val="C00000"/>
                  </a:solidFill>
                </a:rPr>
                <a:t>http://www.csloh.com/SEGA</a:t>
              </a:r>
            </a:p>
          </p:txBody>
        </p:sp>
      </p:grpSp>
      <p:sp>
        <p:nvSpPr>
          <p:cNvPr id="14" name="Content Placeholder 6"/>
          <p:cNvSpPr txBox="1">
            <a:spLocks/>
          </p:cNvSpPr>
          <p:nvPr/>
        </p:nvSpPr>
        <p:spPr>
          <a:xfrm>
            <a:off x="3550489" y="1651649"/>
            <a:ext cx="5959942" cy="496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Behavioral &amp; Decision Analytics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Profiling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for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Performance Improvement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Military, Healthcare, and Business training industry</a:t>
            </a:r>
          </a:p>
          <a:p>
            <a:pPr lvl="1"/>
            <a:r>
              <a:rPr lang="en-US" dirty="0"/>
              <a:t>(Serious) game design improvement / monetization</a:t>
            </a:r>
          </a:p>
          <a:p>
            <a:pPr lvl="1"/>
            <a:r>
              <a:rPr lang="en-US" dirty="0"/>
              <a:t>Behavioral and procedural learning / training (e.g., sports, surgery, rehabilitation, game-based training)</a:t>
            </a:r>
          </a:p>
          <a:p>
            <a:pPr lvl="1"/>
            <a:r>
              <a:rPr lang="en-US" dirty="0"/>
              <a:t>Prescription of over-training, corrective training</a:t>
            </a:r>
          </a:p>
          <a:p>
            <a:pPr lvl="1"/>
            <a:r>
              <a:rPr lang="en-US" dirty="0"/>
              <a:t>Cross profile training</a:t>
            </a:r>
          </a:p>
          <a:p>
            <a:r>
              <a:rPr lang="en-US" sz="2000" b="1" dirty="0"/>
              <a:t>Methodologies and Applications</a:t>
            </a:r>
            <a:endParaRPr lang="en-US" sz="2000" dirty="0"/>
          </a:p>
          <a:p>
            <a:pPr lvl="1"/>
            <a:r>
              <a:rPr lang="en-US" dirty="0"/>
              <a:t>Identifying users’ action-behaviors and decision-making information</a:t>
            </a:r>
          </a:p>
          <a:p>
            <a:pPr lvl="1"/>
            <a:r>
              <a:rPr lang="en-US" dirty="0"/>
              <a:t>Modeling temporal behavior and </a:t>
            </a:r>
            <a:r>
              <a:rPr lang="en-US" altLang="zh-CN" dirty="0"/>
              <a:t>decision-making </a:t>
            </a:r>
            <a:r>
              <a:rPr lang="en-US" dirty="0"/>
              <a:t>behavior</a:t>
            </a:r>
          </a:p>
          <a:p>
            <a:pPr lvl="1"/>
            <a:r>
              <a:rPr lang="en-US" dirty="0"/>
              <a:t>Efficient techniques for online/real-time behavioral processing</a:t>
            </a:r>
          </a:p>
        </p:txBody>
      </p:sp>
    </p:spTree>
    <p:extLst>
      <p:ext uri="{BB962C8B-B14F-4D97-AF65-F5344CB8AC3E}">
        <p14:creationId xmlns:p14="http://schemas.microsoft.com/office/powerpoint/2010/main" val="20231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0037"/>
          </a:xfrm>
        </p:spPr>
        <p:txBody>
          <a:bodyPr/>
          <a:lstStyle/>
          <a:p>
            <a:r>
              <a:rPr lang="en-US" b="1" dirty="0"/>
              <a:t>More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40665"/>
            <a:ext cx="11029615" cy="4968607"/>
          </a:xfrm>
        </p:spPr>
        <p:txBody>
          <a:bodyPr>
            <a:noAutofit/>
          </a:bodyPr>
          <a:lstStyle/>
          <a:p>
            <a:r>
              <a:rPr lang="en-US" sz="2000" b="1" dirty="0"/>
              <a:t>Acton-Decision Data </a:t>
            </a:r>
            <a:r>
              <a:rPr lang="en-US" sz="2000" dirty="0"/>
              <a:t>:  Most player generated </a:t>
            </a:r>
            <a:r>
              <a:rPr lang="en-US" sz="2000" i="1" dirty="0"/>
              <a:t>in-game </a:t>
            </a:r>
            <a:r>
              <a:rPr lang="en-US" sz="2000" dirty="0"/>
              <a:t>data are consisted of actions (result of decision-making process), hence: </a:t>
            </a:r>
            <a:r>
              <a:rPr lang="en-US" sz="2000" i="1" dirty="0"/>
              <a:t>action-decision</a:t>
            </a:r>
            <a:r>
              <a:rPr lang="en-US" sz="2000" dirty="0"/>
              <a:t> data </a:t>
            </a:r>
          </a:p>
          <a:p>
            <a:r>
              <a:rPr lang="en-US" sz="2000" b="1" dirty="0"/>
              <a:t>Profiles</a:t>
            </a:r>
            <a:r>
              <a:rPr lang="en-US" sz="2000" dirty="0"/>
              <a:t> : Binning of action-decision data into groups based on certain ‘identifying features’.</a:t>
            </a:r>
          </a:p>
          <a:p>
            <a:r>
              <a:rPr lang="en-US" sz="2000" b="1" dirty="0"/>
              <a:t>Training</a:t>
            </a:r>
            <a:r>
              <a:rPr lang="en-US" sz="2000" dirty="0"/>
              <a:t> : especially that of human performance (AIM: </a:t>
            </a:r>
            <a:r>
              <a:rPr lang="en-US" sz="2000" b="1" i="1" dirty="0"/>
              <a:t>improve</a:t>
            </a:r>
            <a:r>
              <a:rPr lang="en-US" sz="2000" i="1" dirty="0"/>
              <a:t> </a:t>
            </a:r>
            <a:r>
              <a:rPr lang="en-US" sz="2000" dirty="0"/>
              <a:t>human </a:t>
            </a:r>
            <a:r>
              <a:rPr lang="en-US" sz="2000" b="1" i="1" dirty="0"/>
              <a:t>performance</a:t>
            </a:r>
            <a:r>
              <a:rPr lang="en-US" sz="2000" i="1" dirty="0"/>
              <a:t> over time</a:t>
            </a:r>
            <a:r>
              <a:rPr lang="en-US" sz="2000" dirty="0"/>
              <a:t>). </a:t>
            </a:r>
          </a:p>
          <a:p>
            <a:r>
              <a:rPr lang="en-US" sz="2000" b="1" dirty="0"/>
              <a:t>Prescribe</a:t>
            </a:r>
            <a:r>
              <a:rPr lang="en-US" sz="2000" dirty="0"/>
              <a:t> :  When to _____, how much to _____, what to ____ (procedure to follow), </a:t>
            </a:r>
            <a:r>
              <a:rPr lang="en-US" sz="2000" b="1" i="1" dirty="0"/>
              <a:t>OR NOT</a:t>
            </a:r>
          </a:p>
          <a:p>
            <a:r>
              <a:rPr lang="en-US" sz="2000" b="1" dirty="0"/>
              <a:t>Reducing training cost</a:t>
            </a:r>
            <a:r>
              <a:rPr lang="en-US" sz="2000" dirty="0"/>
              <a:t> : A desired outcome for many training organizations (maximizing values of serious games for your customers!) </a:t>
            </a:r>
          </a:p>
          <a:p>
            <a:pPr lvl="1"/>
            <a:r>
              <a:rPr lang="en-US" sz="2000" dirty="0"/>
              <a:t>VS. Monetization</a:t>
            </a:r>
            <a:r>
              <a:rPr lang="en-US" sz="2000" i="1" dirty="0"/>
              <a:t> (maximizing value of serious games for the developing company)</a:t>
            </a:r>
            <a:r>
              <a:rPr lang="en-US" sz="2000" dirty="0"/>
              <a:t> </a:t>
            </a:r>
          </a:p>
          <a:p>
            <a:r>
              <a:rPr lang="en-US" sz="2000" b="1" dirty="0"/>
              <a:t>Serious Games Analytics</a:t>
            </a:r>
            <a:r>
              <a:rPr lang="en-US" sz="2000" dirty="0"/>
              <a:t> : creating insights for </a:t>
            </a:r>
            <a:r>
              <a:rPr lang="en-US" sz="2000" b="1" i="1" dirty="0"/>
              <a:t>performance</a:t>
            </a:r>
            <a:r>
              <a:rPr lang="en-US" sz="2000" dirty="0"/>
              <a:t> measurement, assessment, and </a:t>
            </a:r>
            <a:r>
              <a:rPr lang="en-US" sz="2000" b="1" i="1" dirty="0"/>
              <a:t>improvement</a:t>
            </a:r>
            <a:r>
              <a:rPr lang="en-US" sz="2000" dirty="0"/>
              <a:t> (also include information </a:t>
            </a:r>
            <a:r>
              <a:rPr lang="en-US" sz="2000" b="1" i="1" dirty="0"/>
              <a:t>visualization </a:t>
            </a:r>
            <a:r>
              <a:rPr lang="en-US" sz="2000" dirty="0"/>
              <a:t>and </a:t>
            </a:r>
            <a:r>
              <a:rPr lang="en-US" sz="2000" b="1" i="1" dirty="0"/>
              <a:t>predictive</a:t>
            </a:r>
            <a:r>
              <a:rPr lang="en-US" sz="2000" dirty="0"/>
              <a:t> analytics)</a:t>
            </a:r>
          </a:p>
        </p:txBody>
      </p:sp>
    </p:spTree>
    <p:extLst>
      <p:ext uri="{BB962C8B-B14F-4D97-AF65-F5344CB8AC3E}">
        <p14:creationId xmlns:p14="http://schemas.microsoft.com/office/powerpoint/2010/main" val="16086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127" y="679351"/>
            <a:ext cx="10667500" cy="785191"/>
          </a:xfrm>
        </p:spPr>
        <p:txBody>
          <a:bodyPr>
            <a:normAutofit/>
          </a:bodyPr>
          <a:lstStyle/>
          <a:p>
            <a:r>
              <a:rPr lang="en-US" b="1" dirty="0"/>
              <a:t>Games  VS.  Serious Games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5312" y="2226941"/>
            <a:ext cx="5484553" cy="2300992"/>
          </a:xfrm>
        </p:spPr>
        <p:txBody>
          <a:bodyPr>
            <a:noAutofit/>
          </a:bodyPr>
          <a:lstStyle/>
          <a:p>
            <a:r>
              <a:rPr lang="en-US" sz="2000" dirty="0"/>
              <a:t>S.G. -- </a:t>
            </a:r>
            <a:r>
              <a:rPr lang="en-US" sz="2000" i="1" dirty="0"/>
              <a:t>tools</a:t>
            </a:r>
            <a:r>
              <a:rPr lang="en-US" sz="2000" dirty="0"/>
              <a:t> for human performance training (workplace) and game-based learning (education)</a:t>
            </a:r>
          </a:p>
          <a:p>
            <a:r>
              <a:rPr lang="en-US" sz="2000" dirty="0"/>
              <a:t>Serious Games Analytics </a:t>
            </a:r>
            <a:r>
              <a:rPr lang="mr-IN" sz="2000" dirty="0"/>
              <a:t>–</a:t>
            </a:r>
            <a:r>
              <a:rPr lang="en-US" sz="2000" dirty="0"/>
              <a:t> predict, measure, assess, and improve performance; as well as reporting/visualization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865" y="2141393"/>
            <a:ext cx="3850370" cy="3866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865" y="2141393"/>
            <a:ext cx="5973460" cy="38578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951" y="4647588"/>
            <a:ext cx="5165871" cy="1508105"/>
          </a:xfrm>
          <a:prstGeom prst="rect">
            <a:avLst/>
          </a:prstGeom>
          <a:solidFill>
            <a:srgbClr val="92D050">
              <a:alpha val="7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How about diagnostics</a:t>
            </a:r>
            <a:r>
              <a:rPr lang="en-US" sz="2000" dirty="0"/>
              <a:t> to ‘</a:t>
            </a:r>
            <a:r>
              <a:rPr lang="en-US" sz="2000" dirty="0">
                <a:solidFill>
                  <a:srgbClr val="0070C0"/>
                </a:solidFill>
              </a:rPr>
              <a:t>prescribe training</a:t>
            </a:r>
            <a:r>
              <a:rPr lang="en-US" sz="2000" dirty="0"/>
              <a:t>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Who should receive training?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to provide training?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much content should be included or withheld?</a:t>
            </a:r>
          </a:p>
        </p:txBody>
      </p:sp>
    </p:spTree>
    <p:extLst>
      <p:ext uri="{BB962C8B-B14F-4D97-AF65-F5344CB8AC3E}">
        <p14:creationId xmlns:p14="http://schemas.microsoft.com/office/powerpoint/2010/main" val="7674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95" y="500270"/>
            <a:ext cx="10353762" cy="970450"/>
          </a:xfrm>
        </p:spPr>
        <p:txBody>
          <a:bodyPr>
            <a:normAutofit/>
          </a:bodyPr>
          <a:lstStyle/>
          <a:p>
            <a:r>
              <a:rPr lang="en-US" b="1" dirty="0"/>
              <a:t>Maximizing the Value of Player Data	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3795" y="2017643"/>
            <a:ext cx="10353762" cy="4403035"/>
          </a:xfrm>
        </p:spPr>
        <p:txBody>
          <a:bodyPr>
            <a:normAutofit/>
          </a:bodyPr>
          <a:lstStyle/>
          <a:p>
            <a:r>
              <a:rPr lang="en-US" sz="2400" b="1" dirty="0"/>
              <a:t>Motivation: </a:t>
            </a:r>
            <a:r>
              <a:rPr lang="en-US" sz="2400" b="1" dirty="0">
                <a:solidFill>
                  <a:srgbClr val="C00000"/>
                </a:solidFill>
              </a:rPr>
              <a:t>Use </a:t>
            </a:r>
            <a:r>
              <a:rPr lang="en-US" sz="2400" b="1" i="1" dirty="0">
                <a:solidFill>
                  <a:srgbClr val="C00000"/>
                </a:solidFill>
              </a:rPr>
              <a:t>Serious Games Analytics </a:t>
            </a:r>
            <a:r>
              <a:rPr lang="en-US" sz="2400" b="1" dirty="0">
                <a:solidFill>
                  <a:srgbClr val="C00000"/>
                </a:solidFill>
              </a:rPr>
              <a:t>to reduce training cost.</a:t>
            </a:r>
          </a:p>
          <a:p>
            <a:pPr lvl="1"/>
            <a:r>
              <a:rPr lang="en-US" sz="2000" dirty="0"/>
              <a:t>Improve performance (reduce cost) through Serious Game Analytics.</a:t>
            </a:r>
          </a:p>
          <a:p>
            <a:r>
              <a:rPr lang="en-US" sz="2400" b="1" dirty="0"/>
              <a:t>Why? </a:t>
            </a:r>
          </a:p>
          <a:p>
            <a:pPr lvl="1"/>
            <a:r>
              <a:rPr lang="en-US" sz="2200" b="1" dirty="0"/>
              <a:t>25% of Global Fortune 500 companies use serious games for training</a:t>
            </a:r>
            <a:r>
              <a:rPr lang="en-US" sz="2200" dirty="0"/>
              <a:t>.</a:t>
            </a:r>
          </a:p>
          <a:p>
            <a:endParaRPr lang="en-US" sz="2400" b="1" i="1" dirty="0"/>
          </a:p>
          <a:p>
            <a:r>
              <a:rPr lang="en-US" sz="2400" b="1" i="1" dirty="0"/>
              <a:t>Information Trails </a:t>
            </a:r>
            <a:r>
              <a:rPr lang="en-US" sz="2400" dirty="0"/>
              <a:t>(our system) contains BOTH telemetric data capturing and visualization </a:t>
            </a:r>
          </a:p>
          <a:p>
            <a:r>
              <a:rPr lang="en-US" sz="2200" b="1" i="1" dirty="0"/>
              <a:t>Performance Report Tracing assistant (</a:t>
            </a:r>
            <a:r>
              <a:rPr lang="en-US" sz="2200" b="1" i="1" dirty="0" err="1"/>
              <a:t>PeTRA</a:t>
            </a:r>
            <a:r>
              <a:rPr lang="en-US" sz="2200" b="1" i="1" dirty="0"/>
              <a:t>)</a:t>
            </a:r>
            <a:r>
              <a:rPr lang="en-US" sz="2200" dirty="0"/>
              <a:t>:</a:t>
            </a:r>
            <a:r>
              <a:rPr lang="en-US" sz="2200" b="1" dirty="0"/>
              <a:t> </a:t>
            </a:r>
            <a:r>
              <a:rPr lang="en-US" sz="2200" i="1" dirty="0"/>
              <a:t>ad hoc </a:t>
            </a:r>
            <a:r>
              <a:rPr lang="en-US" sz="2200" dirty="0"/>
              <a:t>(real-time) and </a:t>
            </a:r>
            <a:r>
              <a:rPr lang="en-US" sz="2200" i="1" dirty="0"/>
              <a:t>post hoc</a:t>
            </a:r>
            <a:r>
              <a:rPr lang="en-US" sz="2200" dirty="0"/>
              <a:t> (after action) reporting</a:t>
            </a:r>
          </a:p>
        </p:txBody>
      </p:sp>
    </p:spTree>
    <p:extLst>
      <p:ext uri="{BB962C8B-B14F-4D97-AF65-F5344CB8AC3E}">
        <p14:creationId xmlns:p14="http://schemas.microsoft.com/office/powerpoint/2010/main" val="28642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127" y="886480"/>
            <a:ext cx="10515600" cy="571690"/>
          </a:xfrm>
        </p:spPr>
        <p:txBody>
          <a:bodyPr>
            <a:normAutofit/>
          </a:bodyPr>
          <a:lstStyle/>
          <a:p>
            <a:r>
              <a:rPr lang="en-US" b="1" dirty="0"/>
              <a:t>Performance and “Performance Gap</a:t>
            </a:r>
            <a:r>
              <a:rPr lang="en-US" dirty="0"/>
              <a:t>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45127" y="2198283"/>
            <a:ext cx="10515600" cy="4172037"/>
          </a:xfrm>
        </p:spPr>
        <p:txBody>
          <a:bodyPr>
            <a:normAutofit/>
          </a:bodyPr>
          <a:lstStyle/>
          <a:p>
            <a:r>
              <a:rPr lang="en-US" sz="2000" dirty="0"/>
              <a:t>Before improving performance, you must first understand performance gap.</a:t>
            </a:r>
          </a:p>
          <a:p>
            <a:r>
              <a:rPr lang="en-US" sz="2000" dirty="0"/>
              <a:t>According to literature in the field of </a:t>
            </a:r>
            <a:r>
              <a:rPr lang="en-US" sz="2000" b="1" dirty="0"/>
              <a:t>Instructional Design &amp; Technology</a:t>
            </a:r>
            <a:r>
              <a:rPr lang="en-US" sz="2000" dirty="0"/>
              <a:t>, a </a:t>
            </a:r>
            <a:r>
              <a:rPr lang="en-US" sz="2000" i="1" dirty="0"/>
              <a:t>Performance Gap</a:t>
            </a:r>
            <a:r>
              <a:rPr lang="en-US" sz="2000" b="1" dirty="0"/>
              <a:t> </a:t>
            </a:r>
            <a:r>
              <a:rPr lang="en-US" sz="2000" dirty="0"/>
              <a:t>is caused by the combination of three factors: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Only the </a:t>
            </a:r>
            <a:r>
              <a:rPr lang="en-US" sz="2000" b="1" i="1" dirty="0"/>
              <a:t>Knowledge Gap </a:t>
            </a:r>
            <a:r>
              <a:rPr lang="en-US" sz="2000" dirty="0"/>
              <a:t>is bridgeable through training, but not the </a:t>
            </a:r>
            <a:r>
              <a:rPr lang="en-US" sz="2000" i="1" dirty="0"/>
              <a:t>Resource </a:t>
            </a:r>
            <a:r>
              <a:rPr lang="en-US" sz="2000" dirty="0"/>
              <a:t>and </a:t>
            </a:r>
            <a:r>
              <a:rPr lang="en-US" sz="2000" i="1" dirty="0"/>
              <a:t>Motivation Gaps</a:t>
            </a:r>
            <a:r>
              <a:rPr lang="en-US" sz="2000" dirty="0"/>
              <a:t>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399" y="3393431"/>
            <a:ext cx="10623549" cy="21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271" y="886479"/>
            <a:ext cx="11029616" cy="571211"/>
          </a:xfrm>
        </p:spPr>
        <p:txBody>
          <a:bodyPr>
            <a:normAutofit/>
          </a:bodyPr>
          <a:lstStyle/>
          <a:p>
            <a:r>
              <a:rPr lang="en-US" b="1" dirty="0"/>
              <a:t>Skill Acquisitions towards Expertise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1167" y="2426952"/>
            <a:ext cx="5150824" cy="3155029"/>
          </a:xfrm>
        </p:spPr>
        <p:txBody>
          <a:bodyPr>
            <a:noAutofit/>
          </a:bodyPr>
          <a:lstStyle/>
          <a:p>
            <a:r>
              <a:rPr lang="en-US" sz="2400" b="1" dirty="0"/>
              <a:t>Five-level Model of Expertise </a:t>
            </a:r>
            <a:r>
              <a:rPr lang="en-US" sz="2400" dirty="0"/>
              <a:t>(Dreyfus &amp; Dreyfus, 1980) </a:t>
            </a:r>
          </a:p>
          <a:p>
            <a:r>
              <a:rPr lang="en-US" sz="2400" dirty="0"/>
              <a:t>Only the first three levels can be achievable through </a:t>
            </a:r>
            <a:r>
              <a:rPr lang="en-US" sz="2400" i="1" dirty="0"/>
              <a:t>training</a:t>
            </a:r>
            <a:r>
              <a:rPr lang="en-US" sz="2400" dirty="0"/>
              <a:t> </a:t>
            </a:r>
          </a:p>
          <a:p>
            <a:r>
              <a:rPr lang="en-US" sz="2400" dirty="0"/>
              <a:t>Expert and Master are only attainable through long period of </a:t>
            </a:r>
            <a:r>
              <a:rPr lang="en-US" sz="2400" b="1" i="1" dirty="0"/>
              <a:t>deliberate practice </a:t>
            </a:r>
            <a:r>
              <a:rPr lang="en-US" sz="2400" dirty="0"/>
              <a:t>(up to 10 </a:t>
            </a:r>
            <a:r>
              <a:rPr lang="en-US" sz="2400" dirty="0" err="1"/>
              <a:t>yrs</a:t>
            </a:r>
            <a:r>
              <a:rPr lang="en-US" sz="2400" dirty="0"/>
              <a:t>/10 000 </a:t>
            </a:r>
            <a:r>
              <a:rPr lang="en-US" sz="2400" dirty="0" err="1"/>
              <a:t>hrs</a:t>
            </a:r>
            <a:r>
              <a:rPr lang="en-US" sz="2400" dirty="0"/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799" y="2305032"/>
            <a:ext cx="6024881" cy="3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0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5868" y="914399"/>
            <a:ext cx="11029616" cy="571211"/>
          </a:xfrm>
        </p:spPr>
        <p:txBody>
          <a:bodyPr>
            <a:normAutofit/>
          </a:bodyPr>
          <a:lstStyle/>
          <a:p>
            <a:r>
              <a:rPr lang="en-US" b="1" dirty="0"/>
              <a:t>the needs of ORGANIZATIONS FOR EXPERTISE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3795" y="1976754"/>
            <a:ext cx="10353762" cy="4058751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Majority of </a:t>
            </a:r>
            <a:r>
              <a:rPr lang="x-none" sz="2400" dirty="0"/>
              <a:t>workforce in the lower levels</a:t>
            </a:r>
            <a:r>
              <a:rPr lang="en-US" sz="2400" dirty="0"/>
              <a:t>:</a:t>
            </a:r>
            <a:r>
              <a:rPr lang="x-none" sz="2400" dirty="0"/>
              <a:t> Novice, Competent, and Proficient.</a:t>
            </a:r>
            <a:endParaRPr lang="en-US" sz="2400" dirty="0"/>
          </a:p>
          <a:p>
            <a:pPr lvl="0"/>
            <a:r>
              <a:rPr lang="x-none" sz="2400" dirty="0"/>
              <a:t>Expert</a:t>
            </a:r>
            <a:r>
              <a:rPr lang="en-US" sz="2400" dirty="0"/>
              <a:t>/</a:t>
            </a:r>
            <a:r>
              <a:rPr lang="x-none" sz="2400" dirty="0"/>
              <a:t> Master ‘role model</a:t>
            </a:r>
            <a:r>
              <a:rPr lang="en-US" sz="2400" dirty="0"/>
              <a:t>s</a:t>
            </a:r>
            <a:r>
              <a:rPr lang="x-none" sz="2400" dirty="0"/>
              <a:t>’</a:t>
            </a:r>
            <a:r>
              <a:rPr lang="en-US" sz="2400" dirty="0"/>
              <a:t> are very valuable but RARE assets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need time to grow </a:t>
            </a:r>
          </a:p>
          <a:p>
            <a:pPr lvl="0"/>
            <a:r>
              <a:rPr lang="x-none" sz="2400" dirty="0"/>
              <a:t>New hires enter at absolute Novice </a:t>
            </a:r>
            <a:r>
              <a:rPr lang="en-US" sz="2400" dirty="0"/>
              <a:t>level </a:t>
            </a:r>
            <a:r>
              <a:rPr lang="x-none" sz="2400" dirty="0"/>
              <a:t>to </a:t>
            </a:r>
            <a:r>
              <a:rPr lang="en-US" sz="2400" dirty="0"/>
              <a:t>some degrees of </a:t>
            </a:r>
            <a:r>
              <a:rPr lang="x-none" sz="2400" dirty="0"/>
              <a:t>Proficient. </a:t>
            </a:r>
            <a:endParaRPr lang="en-US" sz="2400" dirty="0"/>
          </a:p>
          <a:p>
            <a:pPr lvl="0"/>
            <a:r>
              <a:rPr lang="x-none" sz="2400" dirty="0"/>
              <a:t>Deliberate practice is severely lacking in </a:t>
            </a:r>
            <a:r>
              <a:rPr lang="en-US" sz="2400" dirty="0"/>
              <a:t>organizational (F2F) </a:t>
            </a:r>
            <a:r>
              <a:rPr lang="x-none" sz="2400" dirty="0"/>
              <a:t>training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x-none" sz="2400" dirty="0"/>
              <a:t>achiev</a:t>
            </a:r>
            <a:r>
              <a:rPr lang="en-US" sz="2400" dirty="0"/>
              <a:t>able </a:t>
            </a:r>
            <a:r>
              <a:rPr lang="x-none" sz="2400" dirty="0"/>
              <a:t>through technology-enhanced training (e.g., serious games</a:t>
            </a:r>
            <a:r>
              <a:rPr lang="en-US" sz="2400" dirty="0"/>
              <a:t>, simulation, </a:t>
            </a:r>
            <a:r>
              <a:rPr lang="en-US" sz="2400" dirty="0" err="1"/>
              <a:t>etc</a:t>
            </a:r>
            <a:r>
              <a:rPr lang="x-none" sz="2400" dirty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97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192" y="900439"/>
            <a:ext cx="11029616" cy="550271"/>
          </a:xfrm>
        </p:spPr>
        <p:txBody>
          <a:bodyPr>
            <a:normAutofit/>
          </a:bodyPr>
          <a:lstStyle/>
          <a:p>
            <a:r>
              <a:rPr lang="en-US" b="1" dirty="0"/>
              <a:t>WHY Prescribe Training?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1192" y="2048293"/>
            <a:ext cx="11029615" cy="3946107"/>
          </a:xfrm>
        </p:spPr>
        <p:txBody>
          <a:bodyPr>
            <a:noAutofit/>
          </a:bodyPr>
          <a:lstStyle/>
          <a:p>
            <a:pPr marL="306000" lvl="1"/>
            <a:r>
              <a:rPr lang="en-US" sz="2400" dirty="0"/>
              <a:t>Identifying who, what, and when to train, or </a:t>
            </a:r>
            <a:r>
              <a:rPr lang="en-US" sz="2400" i="1" dirty="0"/>
              <a:t>not </a:t>
            </a:r>
            <a:r>
              <a:rPr lang="en-US" sz="2400" dirty="0"/>
              <a:t>to train.</a:t>
            </a:r>
          </a:p>
          <a:p>
            <a:r>
              <a:rPr lang="en-US" sz="2400" dirty="0"/>
              <a:t>Evidence-based (visualization) training prescriptions</a:t>
            </a:r>
          </a:p>
          <a:p>
            <a:r>
              <a:rPr lang="en-US" sz="2400" dirty="0"/>
              <a:t>Three training outcomes:</a:t>
            </a:r>
          </a:p>
          <a:p>
            <a:pPr lvl="1"/>
            <a:r>
              <a:rPr lang="en-US" sz="2000" b="1" i="1" dirty="0"/>
              <a:t>Under-training </a:t>
            </a:r>
            <a:r>
              <a:rPr lang="en-US" sz="2000" dirty="0"/>
              <a:t>puts organizations at high risk (workers’ mistakes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liabilities)</a:t>
            </a:r>
          </a:p>
          <a:p>
            <a:pPr lvl="1"/>
            <a:r>
              <a:rPr lang="en-US" sz="2000" b="1" i="1" dirty="0"/>
              <a:t>Just-right training </a:t>
            </a:r>
            <a:r>
              <a:rPr lang="en-US" sz="2000" dirty="0"/>
              <a:t>(common sense approach </a:t>
            </a:r>
            <a:r>
              <a:rPr lang="en-US" sz="2000" dirty="0">
                <a:sym typeface="Wingdings" panose="05000000000000000000" pitchFamily="2" charset="2"/>
              </a:rPr>
              <a:t> but how much is just right?</a:t>
            </a:r>
            <a:r>
              <a:rPr lang="en-US" sz="2000" dirty="0"/>
              <a:t>)</a:t>
            </a:r>
          </a:p>
          <a:p>
            <a:pPr lvl="1"/>
            <a:r>
              <a:rPr lang="en-US" sz="2000" b="1" i="1" dirty="0"/>
              <a:t>Over-training </a:t>
            </a:r>
            <a:r>
              <a:rPr lang="en-US" sz="2000" dirty="0"/>
              <a:t>(higher cost </a:t>
            </a:r>
            <a:r>
              <a:rPr lang="en-US" sz="2000" dirty="0">
                <a:sym typeface="Wingdings" panose="05000000000000000000" pitchFamily="2" charset="2"/>
              </a:rPr>
              <a:t> Seriously, why?)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781774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TM02900720[[fn=積分]]</Template>
  <TotalTime>1496</TotalTime>
  <Words>1858</Words>
  <Application>Microsoft Office PowerPoint</Application>
  <PresentationFormat>Widescreen</PresentationFormat>
  <Paragraphs>272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Mangal</vt:lpstr>
      <vt:lpstr>微軟正黑體</vt:lpstr>
      <vt:lpstr>新細明體</vt:lpstr>
      <vt:lpstr>华文中宋</vt:lpstr>
      <vt:lpstr>SimSun</vt:lpstr>
      <vt:lpstr>Arial</vt:lpstr>
      <vt:lpstr>Calibri</vt:lpstr>
      <vt:lpstr>Calibri Light</vt:lpstr>
      <vt:lpstr>Gill Sans MT</vt:lpstr>
      <vt:lpstr>Wingdings</vt:lpstr>
      <vt:lpstr>Wingdings 2</vt:lpstr>
      <vt:lpstr>HDOfficeLightV0</vt:lpstr>
      <vt:lpstr>1_HDOfficeLightV0</vt:lpstr>
      <vt:lpstr>2_HDOfficeLightV0</vt:lpstr>
      <vt:lpstr>Dividend</vt:lpstr>
      <vt:lpstr>Using Players’ Gameplay Action-Decision Profiles to Prescribe Training</vt:lpstr>
      <vt:lpstr>Games  VS.  Serious Games</vt:lpstr>
      <vt:lpstr>More TERMS</vt:lpstr>
      <vt:lpstr>Games  VS.  Serious Games</vt:lpstr>
      <vt:lpstr>Maximizing the Value of Player Data </vt:lpstr>
      <vt:lpstr>Performance and “Performance Gap”</vt:lpstr>
      <vt:lpstr>Skill Acquisitions towards Expertise</vt:lpstr>
      <vt:lpstr>the needs of ORGANIZATIONS FOR EXPERTISE</vt:lpstr>
      <vt:lpstr>WHY Prescribe Training?</vt:lpstr>
      <vt:lpstr>WHY PRESCRIBE OVER-TRAINING?</vt:lpstr>
      <vt:lpstr>Information Trails</vt:lpstr>
      <vt:lpstr>Data telemetry</vt:lpstr>
      <vt:lpstr>Similarity Measures </vt:lpstr>
      <vt:lpstr>PLAYERS’ Course of Actions (COA)</vt:lpstr>
      <vt:lpstr>DIFFERENTIATING EXPERT NOVICE BY Similarity </vt:lpstr>
      <vt:lpstr>WHAT IF: MULTIPLE EXPERTS’ ROUTES?</vt:lpstr>
      <vt:lpstr>Method </vt:lpstr>
      <vt:lpstr>Long  vs. short (critical) route</vt:lpstr>
      <vt:lpstr>Method </vt:lpstr>
      <vt:lpstr>Game Action-Decision Profile 3: Quitter </vt:lpstr>
      <vt:lpstr>Game Action-Decision Profiles: Fulfiller </vt:lpstr>
      <vt:lpstr>Game Action-Decision Profiles: Explorer </vt:lpstr>
      <vt:lpstr>Performance differences by Profiles </vt:lpstr>
      <vt:lpstr>Contributions OF GAD PROFILES</vt:lpstr>
      <vt:lpstr>Conclusion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Players’ Gameplay Action-Decision Profiles to Prescribe Training</dc:title>
  <dc:creator>Henry Li</dc:creator>
  <cp:lastModifiedBy>user</cp:lastModifiedBy>
  <cp:revision>113</cp:revision>
  <dcterms:created xsi:type="dcterms:W3CDTF">2016-10-02T23:20:21Z</dcterms:created>
  <dcterms:modified xsi:type="dcterms:W3CDTF">2019-04-02T16:48:04Z</dcterms:modified>
</cp:coreProperties>
</file>